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55"/>
  </p:notesMasterIdLst>
  <p:sldIdLst>
    <p:sldId id="256" r:id="rId7"/>
    <p:sldId id="336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37" r:id="rId16"/>
    <p:sldId id="308" r:id="rId17"/>
    <p:sldId id="341" r:id="rId18"/>
    <p:sldId id="309" r:id="rId19"/>
    <p:sldId id="339" r:id="rId20"/>
    <p:sldId id="310" r:id="rId21"/>
    <p:sldId id="311" r:id="rId22"/>
    <p:sldId id="312" r:id="rId23"/>
    <p:sldId id="313" r:id="rId24"/>
    <p:sldId id="314" r:id="rId25"/>
    <p:sldId id="315" r:id="rId26"/>
    <p:sldId id="317" r:id="rId27"/>
    <p:sldId id="318" r:id="rId28"/>
    <p:sldId id="319" r:id="rId29"/>
    <p:sldId id="271" r:id="rId30"/>
    <p:sldId id="272" r:id="rId31"/>
    <p:sldId id="301" r:id="rId32"/>
    <p:sldId id="302" r:id="rId33"/>
    <p:sldId id="304" r:id="rId34"/>
    <p:sldId id="305" r:id="rId35"/>
    <p:sldId id="274" r:id="rId36"/>
    <p:sldId id="321" r:id="rId37"/>
    <p:sldId id="275" r:id="rId38"/>
    <p:sldId id="322" r:id="rId39"/>
    <p:sldId id="276" r:id="rId40"/>
    <p:sldId id="323" r:id="rId41"/>
    <p:sldId id="278" r:id="rId42"/>
    <p:sldId id="324" r:id="rId43"/>
    <p:sldId id="325" r:id="rId44"/>
    <p:sldId id="326" r:id="rId45"/>
    <p:sldId id="327" r:id="rId46"/>
    <p:sldId id="328" r:id="rId47"/>
    <p:sldId id="340" r:id="rId48"/>
    <p:sldId id="329" r:id="rId49"/>
    <p:sldId id="332" r:id="rId50"/>
    <p:sldId id="334" r:id="rId51"/>
    <p:sldId id="333" r:id="rId52"/>
    <p:sldId id="330" r:id="rId53"/>
    <p:sldId id="338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D0C"/>
    <a:srgbClr val="752D12"/>
    <a:srgbClr val="9F3D19"/>
    <a:srgbClr val="151A3C"/>
    <a:srgbClr val="17375E"/>
    <a:srgbClr val="617182"/>
    <a:srgbClr val="000076"/>
    <a:srgbClr val="8EB4E3"/>
    <a:srgbClr val="5DA82B"/>
    <a:srgbClr val="F4A9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57" autoAdjust="0"/>
    <p:restoredTop sz="85034" autoAdjust="0"/>
  </p:normalViewPr>
  <p:slideViewPr>
    <p:cSldViewPr snapToGrid="0" snapToObjects="1">
      <p:cViewPr varScale="1">
        <p:scale>
          <a:sx n="144" d="100"/>
          <a:sy n="144" d="100"/>
        </p:scale>
        <p:origin x="29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7/10/19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S1P</a:t>
            </a:r>
            <a:r>
              <a:rPr lang="en-US" baseline="0" dirty="0"/>
              <a:t> 2018 branch was used in the presentation at Spring One Platform 2018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ask</a:t>
            </a:r>
            <a:r>
              <a:rPr lang="en-US" baseline="0" dirty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99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ask</a:t>
            </a:r>
            <a:r>
              <a:rPr lang="en-US" baseline="0" dirty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 cap="all" baseline="0">
                <a:latin typeface="Helvetica Neue Condensed 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 Neue Condensed 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04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63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29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56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41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81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1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634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85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23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9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39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61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480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27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5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098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180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49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27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053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91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23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122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62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1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650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128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228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213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190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97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89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545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52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3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7/10/19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893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357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92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224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266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841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139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003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03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0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403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016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27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889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422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204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83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microsoft.com/office/2007/relationships/hdphoto" Target="../media/hdphoto1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microsoft.com/office/2007/relationships/hdphoto" Target="../media/hdphoto1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5DA82B"/>
            </a:gs>
            <a:gs pos="100000">
              <a:srgbClr val="1B2D0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2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61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1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0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7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33.png"/><Relationship Id="rId5" Type="http://schemas.microsoft.com/office/2007/relationships/hdphoto" Target="../media/hdphoto9.wdp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0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2.xml"/><Relationship Id="rId6" Type="http://schemas.microsoft.com/office/2007/relationships/hdphoto" Target="../media/hdphoto8.wdp"/><Relationship Id="rId5" Type="http://schemas.openxmlformats.org/officeDocument/2006/relationships/image" Target="../media/image31.png"/><Relationship Id="rId4" Type="http://schemas.microsoft.com/office/2007/relationships/hdphoto" Target="../media/hdphoto11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0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2.xml"/><Relationship Id="rId6" Type="http://schemas.microsoft.com/office/2007/relationships/hdphoto" Target="../media/hdphoto11.wdp"/><Relationship Id="rId5" Type="http://schemas.microsoft.com/office/2007/relationships/hdphoto" Target="../media/hdphoto10.wdp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4.wdp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16.wdp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7.wdp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8076" y="3672671"/>
            <a:ext cx="33419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1B2D0C"/>
                </a:solidFill>
              </a:rPr>
              <a:t>BATCH IN </a:t>
            </a:r>
            <a:r>
              <a:rPr lang="en-US" sz="4200" dirty="0">
                <a:solidFill>
                  <a:schemeClr val="bg1"/>
                </a:solidFill>
              </a:rPr>
              <a:t>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02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289" y="1525310"/>
            <a:ext cx="821342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0" dirty="0">
                <a:solidFill>
                  <a:srgbClr val="800000"/>
                </a:solidFill>
              </a:rPr>
              <a:t>THANK YOU!</a:t>
            </a:r>
          </a:p>
        </p:txBody>
      </p:sp>
      <p:sp>
        <p:nvSpPr>
          <p:cNvPr id="3" name="TextBox 2"/>
          <p:cNvSpPr txBox="1"/>
          <p:nvPr/>
        </p:nvSpPr>
        <p:spPr>
          <a:xfrm rot="1056972">
            <a:off x="5043250" y="507969"/>
            <a:ext cx="11599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Merci!</a:t>
            </a:r>
          </a:p>
        </p:txBody>
      </p:sp>
      <p:sp>
        <p:nvSpPr>
          <p:cNvPr id="4" name="TextBox 3"/>
          <p:cNvSpPr txBox="1"/>
          <p:nvPr/>
        </p:nvSpPr>
        <p:spPr>
          <a:xfrm rot="539437">
            <a:off x="1423939" y="852370"/>
            <a:ext cx="15657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¡Gracias!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6292" y="254061"/>
            <a:ext cx="13053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3000" dirty="0">
                <a:solidFill>
                  <a:schemeClr val="tx1">
                    <a:alpha val="20000"/>
                  </a:schemeClr>
                </a:solidFill>
              </a:rPr>
              <a:t>شكرا لك.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4364" y="4298473"/>
            <a:ext cx="23027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Благодаря!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49454" y="4456362"/>
            <a:ext cx="10679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solidFill>
                  <a:schemeClr val="tx1">
                    <a:alpha val="20000"/>
                  </a:schemeClr>
                </a:solidFill>
              </a:rPr>
              <a:t>谢谢</a:t>
            </a:r>
            <a:r>
              <a:rPr lang="en-US" altLang="zh-TW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9810203">
            <a:off x="12879" y="492948"/>
            <a:ext cx="1885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Hvala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vam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9" name="TextBox 8"/>
          <p:cNvSpPr txBox="1"/>
          <p:nvPr/>
        </p:nvSpPr>
        <p:spPr>
          <a:xfrm rot="992913">
            <a:off x="5821418" y="3540698"/>
            <a:ext cx="1366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Děkuju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1" name="TextBox 10"/>
          <p:cNvSpPr txBox="1"/>
          <p:nvPr/>
        </p:nvSpPr>
        <p:spPr>
          <a:xfrm rot="20541186">
            <a:off x="1942193" y="3536556"/>
            <a:ext cx="12672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Danke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327" y="1485393"/>
            <a:ext cx="15600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धन्यवाद।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348220">
            <a:off x="7650788" y="3475990"/>
            <a:ext cx="12599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Grazie!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75820" y="230970"/>
            <a:ext cx="19624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alpha val="20000"/>
                  </a:schemeClr>
                </a:solidFill>
              </a:rPr>
              <a:t>고맙습니다</a:t>
            </a:r>
            <a:r>
              <a:rPr lang="en-US" altLang="ko-KR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0982259">
            <a:off x="7157188" y="1123726"/>
            <a:ext cx="160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Dziękuję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6" name="TextBox 15"/>
          <p:cNvSpPr txBox="1"/>
          <p:nvPr/>
        </p:nvSpPr>
        <p:spPr>
          <a:xfrm rot="20768706">
            <a:off x="3386666" y="4172200"/>
            <a:ext cx="16796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Obrigado!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86667" y="1239273"/>
            <a:ext cx="24149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Благодарю!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086347">
            <a:off x="300182" y="3579091"/>
            <a:ext cx="11526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Sağol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88170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76546" y="255872"/>
            <a:ext cx="4160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Helvetica Neue Bold Condensed"/>
                <a:cs typeface="Helvetica Neue Bold Condensed"/>
              </a:rPr>
              <a:t>MICHAEL MINELLA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7F9E10-8293-5740-A1D7-19664820F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091543"/>
              </p:ext>
            </p:extLst>
          </p:nvPr>
        </p:nvGraphicFramePr>
        <p:xfrm>
          <a:off x="1941250" y="992304"/>
          <a:ext cx="6096000" cy="3840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9616">
                  <a:extLst>
                    <a:ext uri="{9D8B030D-6E8A-4147-A177-3AD203B41FA5}">
                      <a16:colId xmlns:a16="http://schemas.microsoft.com/office/drawing/2014/main" val="3595577416"/>
                    </a:ext>
                  </a:extLst>
                </a:gridCol>
                <a:gridCol w="4326384">
                  <a:extLst>
                    <a:ext uri="{9D8B030D-6E8A-4147-A177-3AD203B41FA5}">
                      <a16:colId xmlns:a16="http://schemas.microsoft.com/office/drawing/2014/main" val="16980911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Lead</a:t>
                      </a:r>
                    </a:p>
                  </a:txBody>
                  <a:tcPr marL="0" marR="0" marT="0" marB="0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Spring Batch &amp; Spring Cloud Task</a:t>
                      </a:r>
                    </a:p>
                  </a:txBody>
                  <a:tcPr marL="0" marR="0" marT="0" marB="0">
                    <a:lnB w="127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1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JSR-352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Expert Group Member and Committer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25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Author</a:t>
                      </a:r>
                    </a:p>
                  </a:txBody>
                  <a:tcPr marL="0" marR="0" marT="0" marB="0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Pro Spring Batch and The D G to Spring Batch</a:t>
                      </a:r>
                    </a:p>
                  </a:txBody>
                  <a:tcPr marL="0" marR="0" marT="0" marB="0"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651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Speaker</a:t>
                      </a: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JavaOne</a:t>
                      </a:r>
                      <a:r>
                        <a:rPr lang="en-US" sz="2800" dirty="0"/>
                        <a:t> Rockstar and Java Champion</a:t>
                      </a: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3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Podcast</a:t>
                      </a: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OffHeap</a:t>
                      </a:r>
                      <a:r>
                        <a:rPr lang="en-US" sz="2800" dirty="0"/>
                        <a:t> Curmudgeon</a:t>
                      </a: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0070103"/>
                  </a:ext>
                </a:extLst>
              </a:tr>
            </a:tbl>
          </a:graphicData>
        </a:graphic>
      </p:graphicFrame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59" y="1891603"/>
            <a:ext cx="5143500" cy="5143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58873" y="947676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33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83050-45F6-6243-B712-AC302AE15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90" y="363983"/>
            <a:ext cx="4149201" cy="4149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DDC8B-0AB1-C64F-9B64-CE4BE12E382B}"/>
              </a:ext>
            </a:extLst>
          </p:cNvPr>
          <p:cNvSpPr txBox="1"/>
          <p:nvPr/>
        </p:nvSpPr>
        <p:spPr>
          <a:xfrm>
            <a:off x="4136292" y="1622976"/>
            <a:ext cx="45849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@</a:t>
            </a:r>
            <a:r>
              <a:rPr lang="en-US" sz="5000" dirty="0" err="1"/>
              <a:t>michaelminella</a:t>
            </a:r>
            <a:endParaRPr lang="en-US" sz="5000" dirty="0"/>
          </a:p>
          <a:p>
            <a:r>
              <a:rPr lang="en-US" sz="5000" dirty="0"/>
              <a:t>@</a:t>
            </a:r>
            <a:r>
              <a:rPr lang="en-US" sz="5000" dirty="0" err="1"/>
              <a:t>OffHeap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980743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67092">
            <a:off x="5333456" y="379275"/>
            <a:ext cx="2429155" cy="34632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754" y="4068401"/>
            <a:ext cx="8914492" cy="510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400" dirty="0"/>
              <a:t>https://</a:t>
            </a:r>
            <a:r>
              <a:rPr lang="en-US" sz="3400" dirty="0" err="1"/>
              <a:t>www.apress.com</a:t>
            </a:r>
            <a:r>
              <a:rPr lang="en-US" sz="3400" dirty="0"/>
              <a:t>/us/book/9781484237236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E438F-982E-764E-B3E7-E1753FEDB542}"/>
              </a:ext>
            </a:extLst>
          </p:cNvPr>
          <p:cNvSpPr txBox="1"/>
          <p:nvPr/>
        </p:nvSpPr>
        <p:spPr>
          <a:xfrm>
            <a:off x="956709" y="900808"/>
            <a:ext cx="3071675" cy="2273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360"/>
              </a:lnSpc>
            </a:pPr>
            <a:r>
              <a:rPr lang="en-US" sz="5000" dirty="0"/>
              <a:t>AVAILABLE</a:t>
            </a:r>
          </a:p>
          <a:p>
            <a:pPr>
              <a:lnSpc>
                <a:spcPts val="8360"/>
              </a:lnSpc>
            </a:pPr>
            <a:r>
              <a:rPr lang="en-US" sz="10300" dirty="0">
                <a:solidFill>
                  <a:srgbClr val="752D12"/>
                </a:solidFill>
              </a:rPr>
              <a:t>NOW!</a:t>
            </a:r>
          </a:p>
        </p:txBody>
      </p:sp>
    </p:spTree>
    <p:extLst>
      <p:ext uri="{BB962C8B-B14F-4D97-AF65-F5344CB8AC3E}">
        <p14:creationId xmlns:p14="http://schemas.microsoft.com/office/powerpoint/2010/main" val="3668674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ffHeapLogoBi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619" y="20675"/>
            <a:ext cx="5828763" cy="44258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9610" y="4005092"/>
            <a:ext cx="62247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http://</a:t>
            </a:r>
            <a:r>
              <a:rPr lang="en-US" sz="4000" dirty="0" err="1"/>
              <a:t>www.javaoffheap.com</a:t>
            </a:r>
            <a:r>
              <a:rPr lang="en-US" sz="4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63565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224" y="457279"/>
            <a:ext cx="3570588" cy="3570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773026"/>
            <a:ext cx="8756828" cy="285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>
                <a:latin typeface="Helvetica Neue Bold Condensed"/>
                <a:cs typeface="Helvetica Neue Bold Condensed"/>
              </a:rPr>
              <a:t>SLIDES AND CODE</a:t>
            </a:r>
          </a:p>
          <a:p>
            <a:pPr algn="r">
              <a:lnSpc>
                <a:spcPct val="80000"/>
              </a:lnSpc>
            </a:pPr>
            <a:r>
              <a:rPr lang="en-US" sz="4000" dirty="0">
                <a:latin typeface="Helvetica Neue Bold Condensed"/>
                <a:cs typeface="Helvetica Neue Bold Condensed"/>
              </a:rPr>
              <a:t>ARE ON </a:t>
            </a:r>
            <a:r>
              <a:rPr lang="en-US" sz="40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GITHUB</a:t>
            </a:r>
            <a:endParaRPr lang="en-US" sz="40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https://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github.com</a:t>
            </a:r>
            <a:r>
              <a:rPr lang="en-US" sz="3600" dirty="0">
                <a:latin typeface="Helvetica Neue Bold Condensed"/>
                <a:cs typeface="Helvetica Neue Bold Condensed"/>
              </a:rPr>
              <a:t>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mminella</a:t>
            </a:r>
            <a:r>
              <a:rPr lang="en-US" sz="3600" dirty="0">
                <a:latin typeface="Helvetica Neue Bold Condensed"/>
                <a:cs typeface="Helvetica Neue Bold Condensed"/>
              </a:rPr>
              <a:t>/Batch-In-2019</a:t>
            </a:r>
          </a:p>
        </p:txBody>
      </p:sp>
    </p:spTree>
    <p:extLst>
      <p:ext uri="{BB962C8B-B14F-4D97-AF65-F5344CB8AC3E}">
        <p14:creationId xmlns:p14="http://schemas.microsoft.com/office/powerpoint/2010/main" val="1045740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3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2642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8" y="-1497280"/>
            <a:ext cx="8865369" cy="8865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7764" y="3736277"/>
            <a:ext cx="3708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LAY OF THE </a:t>
            </a:r>
            <a:r>
              <a:rPr lang="en-US" sz="4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LAND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33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6" y="564501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5964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FRAMEWORK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59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14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239" y="1102117"/>
            <a:ext cx="7973523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1B2D0C"/>
                </a:solidFill>
              </a:rPr>
              <a:t>Safe Harbor Statement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The following is intended to outline the general direction of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offerings. It is intended for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information purposes only and may not be incorporated into any contract. Any information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regarding pre-release of Pivotal offerings, future updates or other planned modifications is</a:t>
            </a:r>
          </a:p>
          <a:p>
            <a:r>
              <a:rPr lang="en-US" sz="1600" dirty="0">
                <a:solidFill>
                  <a:schemeClr val="bg1"/>
                </a:solidFill>
              </a:rPr>
              <a:t>subject to ongoing evaluation by Pivotal and is subject to change. This information is provided</a:t>
            </a:r>
          </a:p>
          <a:p>
            <a:r>
              <a:rPr lang="en-US" sz="1600" dirty="0">
                <a:solidFill>
                  <a:schemeClr val="bg1"/>
                </a:solidFill>
              </a:rPr>
              <a:t>without warranty or any kind, express or implied, and is not a commitment to deliver any</a:t>
            </a:r>
          </a:p>
          <a:p>
            <a:r>
              <a:rPr lang="en-US" sz="1600" dirty="0">
                <a:solidFill>
                  <a:schemeClr val="bg1"/>
                </a:solidFill>
              </a:rPr>
              <a:t>material, code, or functionality, and should not be relied upon in making purchasing decisions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regarding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offerings. These purchasing decisions should only be based on features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currently available. The development, release, and timing of any features or functionality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described for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 in this presentation remain at the sole discretion of Pivotal.</a:t>
            </a:r>
          </a:p>
          <a:p>
            <a:r>
              <a:rPr lang="en-US" sz="1600" dirty="0">
                <a:solidFill>
                  <a:schemeClr val="bg1"/>
                </a:solidFill>
              </a:rPr>
              <a:t>Pivotal has no obligation to update forward looking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947556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024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 DATA FLOW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21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  <a:alphaModFix amt="20000"/>
          </a:blip>
          <a:stretch>
            <a:fillRect/>
          </a:stretch>
        </p:blipFill>
        <p:spPr>
          <a:xfrm>
            <a:off x="4765625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6374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MICROMETER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86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4751350" y="519139"/>
            <a:ext cx="3815898" cy="3782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66379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PROMETHEUS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77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4811826" y="622576"/>
            <a:ext cx="3616870" cy="36168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25974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GRAFANA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08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1279" y="1756142"/>
            <a:ext cx="49414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0000" dirty="0">
                <a:latin typeface="+mj-lt"/>
              </a:rPr>
              <a:t>¯\_(ツ)_/¯</a:t>
            </a:r>
            <a:endParaRPr lang="en-US" sz="10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7777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Office worker_1105534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00"/>
          <a:stretch/>
        </p:blipFill>
        <p:spPr>
          <a:xfrm>
            <a:off x="-357613" y="831578"/>
            <a:ext cx="5143500" cy="4377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11860" y="831578"/>
            <a:ext cx="3589047" cy="896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/>
              <a:t>DAY IN THE LIFE OF</a:t>
            </a:r>
          </a:p>
          <a:p>
            <a:pPr algn="ctr">
              <a:lnSpc>
                <a:spcPct val="80000"/>
              </a:lnSpc>
            </a:pPr>
            <a:r>
              <a:rPr lang="en-US" sz="3200" dirty="0"/>
              <a:t>A </a:t>
            </a:r>
            <a:r>
              <a:rPr lang="en-US" sz="3200" dirty="0">
                <a:solidFill>
                  <a:srgbClr val="800000"/>
                </a:solidFill>
              </a:rPr>
              <a:t>BATCH DEVELOPER</a:t>
            </a:r>
          </a:p>
        </p:txBody>
      </p:sp>
    </p:spTree>
    <p:extLst>
      <p:ext uri="{BB962C8B-B14F-4D97-AF65-F5344CB8AC3E}">
        <p14:creationId xmlns:p14="http://schemas.microsoft.com/office/powerpoint/2010/main" val="4002727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Coffee_27593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38"/>
          <a:stretch/>
        </p:blipFill>
        <p:spPr>
          <a:xfrm>
            <a:off x="-328183" y="952535"/>
            <a:ext cx="5143500" cy="40974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5317" y="1067031"/>
            <a:ext cx="3244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GET OUR </a:t>
            </a:r>
            <a:r>
              <a:rPr lang="en-US" sz="3600" dirty="0">
                <a:solidFill>
                  <a:srgbClr val="800000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419230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8602" y="748420"/>
            <a:ext cx="432852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/>
              <a:t>CHECK THE </a:t>
            </a:r>
            <a:r>
              <a:rPr lang="en-US" sz="3600" dirty="0">
                <a:solidFill>
                  <a:srgbClr val="800000"/>
                </a:solidFill>
              </a:rPr>
              <a:t>STATUS</a:t>
            </a:r>
          </a:p>
          <a:p>
            <a:pPr algn="r">
              <a:lnSpc>
                <a:spcPct val="80000"/>
              </a:lnSpc>
            </a:pPr>
            <a:r>
              <a:rPr lang="en-US" sz="3600" dirty="0"/>
              <a:t>OF THE </a:t>
            </a:r>
            <a:r>
              <a:rPr lang="en-US" sz="3600" dirty="0">
                <a:solidFill>
                  <a:srgbClr val="800000"/>
                </a:solidFill>
              </a:rPr>
              <a:t>EXISTING JOBS</a:t>
            </a:r>
          </a:p>
        </p:txBody>
      </p:sp>
      <p:pic>
        <p:nvPicPr>
          <p:cNvPr id="3" name="Picture 2" descr="noun_status_213496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3"/>
          <a:stretch/>
        </p:blipFill>
        <p:spPr>
          <a:xfrm rot="20579790">
            <a:off x="483267" y="450663"/>
            <a:ext cx="4605325" cy="39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53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lueprint_1564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50"/>
          <a:stretch/>
        </p:blipFill>
        <p:spPr>
          <a:xfrm>
            <a:off x="1752208" y="774847"/>
            <a:ext cx="5143500" cy="41276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73480" y="635023"/>
            <a:ext cx="399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ADD A </a:t>
            </a:r>
            <a:r>
              <a:rPr lang="en-US" sz="3600" dirty="0">
                <a:solidFill>
                  <a:srgbClr val="800000"/>
                </a:solidFill>
              </a:rPr>
              <a:t>NEW FEATURE</a:t>
            </a:r>
          </a:p>
        </p:txBody>
      </p:sp>
    </p:spTree>
    <p:extLst>
      <p:ext uri="{BB962C8B-B14F-4D97-AF65-F5344CB8AC3E}">
        <p14:creationId xmlns:p14="http://schemas.microsoft.com/office/powerpoint/2010/main" val="1085223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4711" y="2073152"/>
            <a:ext cx="269794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/>
              <a:t>GO TO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</a:rPr>
              <a:t>PRODUCTION</a:t>
            </a:r>
            <a:r>
              <a:rPr lang="en-US" sz="3600" dirty="0"/>
              <a:t>!</a:t>
            </a:r>
          </a:p>
        </p:txBody>
      </p:sp>
      <p:pic>
        <p:nvPicPr>
          <p:cNvPr id="3" name="Picture 2" descr="noun_Gear_133519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0"/>
          <a:stretch/>
        </p:blipFill>
        <p:spPr>
          <a:xfrm rot="15886454">
            <a:off x="221360" y="339094"/>
            <a:ext cx="5143500" cy="44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7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new year_970852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6"/>
          <a:stretch/>
        </p:blipFill>
        <p:spPr>
          <a:xfrm>
            <a:off x="0" y="415789"/>
            <a:ext cx="5143500" cy="44678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22875" y="1957989"/>
            <a:ext cx="302643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rgbClr val="800000"/>
                </a:solidFill>
              </a:rPr>
              <a:t>2019!</a:t>
            </a:r>
          </a:p>
        </p:txBody>
      </p:sp>
    </p:spTree>
    <p:extLst>
      <p:ext uri="{BB962C8B-B14F-4D97-AF65-F5344CB8AC3E}">
        <p14:creationId xmlns:p14="http://schemas.microsoft.com/office/powerpoint/2010/main" val="3840312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78602" y="748420"/>
            <a:ext cx="432852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151A3C"/>
                </a:solidFill>
              </a:rPr>
              <a:t>CHECK THE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STATUS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151A3C"/>
                </a:solidFill>
              </a:rPr>
              <a:t>OF THE </a:t>
            </a:r>
            <a:r>
              <a:rPr lang="en-US" sz="3600" dirty="0">
                <a:solidFill>
                  <a:srgbClr val="DCE6F2"/>
                </a:solidFill>
              </a:rPr>
              <a:t>EXISTING JOBS</a:t>
            </a:r>
          </a:p>
        </p:txBody>
      </p:sp>
      <p:pic>
        <p:nvPicPr>
          <p:cNvPr id="6" name="Picture 5" descr="noun_status_213496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283"/>
          <a:stretch/>
        </p:blipFill>
        <p:spPr>
          <a:xfrm rot="20579790">
            <a:off x="483267" y="450663"/>
            <a:ext cx="4605325" cy="39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14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3240" y="3521820"/>
            <a:ext cx="4516987" cy="743749"/>
            <a:chOff x="2142051" y="2915297"/>
            <a:chExt cx="4516987" cy="743749"/>
          </a:xfrm>
        </p:grpSpPr>
        <p:pic>
          <p:nvPicPr>
            <p:cNvPr id="10" name="Picture 9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</a:p>
          </p:txBody>
        </p:sp>
      </p:grpSp>
      <p:pic>
        <p:nvPicPr>
          <p:cNvPr id="4" name="Picture 3" descr="noun_727288_cc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1589774" y="1790958"/>
            <a:ext cx="1623462" cy="141183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20791" y="365334"/>
            <a:ext cx="4161033" cy="1109774"/>
            <a:chOff x="2720806" y="1140326"/>
            <a:chExt cx="3776257" cy="883478"/>
          </a:xfrm>
        </p:grpSpPr>
        <p:pic>
          <p:nvPicPr>
            <p:cNvPr id="8" name="Picture 7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6" y="1140326"/>
              <a:ext cx="3776257" cy="88347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138299" y="1233494"/>
              <a:ext cx="3150557" cy="686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Batch/Spring Cloud Task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66399" y="551063"/>
            <a:ext cx="3084132" cy="758920"/>
            <a:chOff x="5934195" y="656942"/>
            <a:chExt cx="3084132" cy="758920"/>
          </a:xfrm>
        </p:grpSpPr>
        <p:pic>
          <p:nvPicPr>
            <p:cNvPr id="12" name="Picture 11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259156" y="809563"/>
              <a:ext cx="24801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Push Gateway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402754" y="1767925"/>
            <a:ext cx="3218272" cy="883478"/>
            <a:chOff x="2720807" y="1140326"/>
            <a:chExt cx="3218272" cy="883478"/>
          </a:xfrm>
        </p:grpSpPr>
        <p:pic>
          <p:nvPicPr>
            <p:cNvPr id="22" name="Picture 21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7" y="1140326"/>
              <a:ext cx="3218272" cy="88347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433117" y="1338157"/>
              <a:ext cx="23069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Prometheus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37934" y="3199445"/>
            <a:ext cx="1947912" cy="743749"/>
            <a:chOff x="2142052" y="2915297"/>
            <a:chExt cx="1947912" cy="743749"/>
          </a:xfrm>
        </p:grpSpPr>
        <p:pic>
          <p:nvPicPr>
            <p:cNvPr id="28" name="Picture 27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2" y="2915297"/>
              <a:ext cx="1947912" cy="74374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337722" y="3039606"/>
              <a:ext cx="147989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Grafana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31" name="Straight Arrow Connector 30"/>
          <p:cNvCxnSpPr>
            <a:cxnSpLocks/>
            <a:stCxn id="8" idx="0"/>
            <a:endCxn id="4" idx="0"/>
          </p:cNvCxnSpPr>
          <p:nvPr/>
        </p:nvCxnSpPr>
        <p:spPr>
          <a:xfrm>
            <a:off x="2401307" y="1475108"/>
            <a:ext cx="198" cy="315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0"/>
            <a:endCxn id="4" idx="2"/>
          </p:cNvCxnSpPr>
          <p:nvPr/>
        </p:nvCxnSpPr>
        <p:spPr>
          <a:xfrm flipH="1" flipV="1">
            <a:off x="2401505" y="3202794"/>
            <a:ext cx="229" cy="319026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8" idx="1"/>
            <a:endCxn id="12" idx="1"/>
          </p:cNvCxnSpPr>
          <p:nvPr/>
        </p:nvCxnSpPr>
        <p:spPr>
          <a:xfrm>
            <a:off x="4481824" y="920221"/>
            <a:ext cx="984575" cy="1030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2"/>
            <a:endCxn id="22" idx="2"/>
          </p:cNvCxnSpPr>
          <p:nvPr/>
        </p:nvCxnSpPr>
        <p:spPr>
          <a:xfrm>
            <a:off x="7008465" y="1309983"/>
            <a:ext cx="3425" cy="4579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0"/>
            <a:endCxn id="28" idx="0"/>
          </p:cNvCxnSpPr>
          <p:nvPr/>
        </p:nvCxnSpPr>
        <p:spPr>
          <a:xfrm>
            <a:off x="7011890" y="2651403"/>
            <a:ext cx="0" cy="5480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04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lueprint_1564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750"/>
          <a:stretch/>
        </p:blipFill>
        <p:spPr>
          <a:xfrm>
            <a:off x="1752208" y="774847"/>
            <a:ext cx="5143500" cy="4127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73480" y="635023"/>
            <a:ext cx="399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51A3C"/>
                </a:solidFill>
              </a:rPr>
              <a:t>ADD A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NEW FEATURE</a:t>
            </a:r>
          </a:p>
        </p:txBody>
      </p:sp>
    </p:spTree>
    <p:extLst>
      <p:ext uri="{BB962C8B-B14F-4D97-AF65-F5344CB8AC3E}">
        <p14:creationId xmlns:p14="http://schemas.microsoft.com/office/powerpoint/2010/main" val="15322976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546882" y="786813"/>
            <a:ext cx="3702387" cy="3564516"/>
            <a:chOff x="69516" y="1281320"/>
            <a:chExt cx="3702387" cy="3564516"/>
          </a:xfrm>
        </p:grpSpPr>
        <p:grpSp>
          <p:nvGrpSpPr>
            <p:cNvPr id="7" name="Group 6"/>
            <p:cNvGrpSpPr/>
            <p:nvPr/>
          </p:nvGrpSpPr>
          <p:grpSpPr>
            <a:xfrm>
              <a:off x="69516" y="1281320"/>
              <a:ext cx="3702387" cy="3564516"/>
              <a:chOff x="2720803" y="1085549"/>
              <a:chExt cx="3702387" cy="1101833"/>
            </a:xfrm>
          </p:grpSpPr>
          <p:pic>
            <p:nvPicPr>
              <p:cNvPr id="8" name="Picture 7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720803" y="1085549"/>
                <a:ext cx="3702387" cy="1101833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206331" y="1252190"/>
                <a:ext cx="1039984" cy="147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Step1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55044" y="2358017"/>
              <a:ext cx="2937384" cy="758920"/>
              <a:chOff x="5934195" y="798988"/>
              <a:chExt cx="3330133" cy="758920"/>
            </a:xfrm>
          </p:grpSpPr>
          <p:pic>
            <p:nvPicPr>
              <p:cNvPr id="11" name="Picture 10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4195" y="798988"/>
                <a:ext cx="3330133" cy="75892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456273" y="938863"/>
                <a:ext cx="2095446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err="1">
                    <a:solidFill>
                      <a:schemeClr val="bg1"/>
                    </a:solidFill>
                    <a:latin typeface="FFF Tusj Bold"/>
                    <a:cs typeface="FFF Tusj Bold"/>
                  </a:rPr>
                  <a:t>ItemReader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755936" y="3436701"/>
              <a:ext cx="2361677" cy="743749"/>
              <a:chOff x="1728287" y="2799883"/>
              <a:chExt cx="2361677" cy="743749"/>
            </a:xfrm>
          </p:grpSpPr>
          <p:pic>
            <p:nvPicPr>
              <p:cNvPr id="17" name="Picture 16" descr="filled-box3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8287" y="2799883"/>
                <a:ext cx="2361677" cy="743749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802707" y="2924192"/>
                <a:ext cx="200567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err="1">
                    <a:solidFill>
                      <a:schemeClr val="bg1"/>
                    </a:solidFill>
                    <a:latin typeface="FFF Tusj Bold"/>
                    <a:cs typeface="FFF Tusj Bold"/>
                  </a:rPr>
                  <a:t>ItemWriter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AC0263-B5F9-1D43-BB39-77139D3DC349}"/>
              </a:ext>
            </a:extLst>
          </p:cNvPr>
          <p:cNvGrpSpPr/>
          <p:nvPr/>
        </p:nvGrpSpPr>
        <p:grpSpPr>
          <a:xfrm>
            <a:off x="4894731" y="792172"/>
            <a:ext cx="3702387" cy="3564516"/>
            <a:chOff x="4894731" y="792172"/>
            <a:chExt cx="3702387" cy="3564516"/>
          </a:xfrm>
        </p:grpSpPr>
        <p:grpSp>
          <p:nvGrpSpPr>
            <p:cNvPr id="26" name="Group 25"/>
            <p:cNvGrpSpPr/>
            <p:nvPr/>
          </p:nvGrpSpPr>
          <p:grpSpPr>
            <a:xfrm>
              <a:off x="4894731" y="792172"/>
              <a:ext cx="3702387" cy="3564516"/>
              <a:chOff x="2720803" y="1085549"/>
              <a:chExt cx="3702387" cy="1101833"/>
            </a:xfrm>
          </p:grpSpPr>
          <p:pic>
            <p:nvPicPr>
              <p:cNvPr id="36" name="Picture 35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720803" y="1085549"/>
                <a:ext cx="3702387" cy="1101833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3206330" y="1252190"/>
                <a:ext cx="1280133" cy="147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Step2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5380259" y="2286263"/>
              <a:ext cx="2937384" cy="758920"/>
              <a:chOff x="5934195" y="656942"/>
              <a:chExt cx="3330133" cy="758920"/>
            </a:xfrm>
          </p:grpSpPr>
          <p:pic>
            <p:nvPicPr>
              <p:cNvPr id="34" name="Picture 33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4195" y="656942"/>
                <a:ext cx="3330133" cy="758920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6790509" y="791015"/>
                <a:ext cx="1517839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err="1">
                    <a:solidFill>
                      <a:schemeClr val="bg1"/>
                    </a:solidFill>
                    <a:latin typeface="FFF Tusj Bold"/>
                    <a:cs typeface="FFF Tusj Bold"/>
                  </a:rPr>
                  <a:t>Tasklet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</p:grpSp>
      <p:cxnSp>
        <p:nvCxnSpPr>
          <p:cNvPr id="39" name="Straight Arrow Connector 38"/>
          <p:cNvCxnSpPr>
            <a:stCxn id="8" idx="1"/>
            <a:endCxn id="36" idx="3"/>
          </p:cNvCxnSpPr>
          <p:nvPr/>
        </p:nvCxnSpPr>
        <p:spPr>
          <a:xfrm>
            <a:off x="4249269" y="2569071"/>
            <a:ext cx="645462" cy="535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6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74711" y="2073152"/>
            <a:ext cx="269794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151A3C"/>
                </a:solidFill>
              </a:rPr>
              <a:t>GO TO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PRODUCTION</a:t>
            </a:r>
            <a:r>
              <a:rPr lang="en-US" sz="3600" dirty="0">
                <a:solidFill>
                  <a:srgbClr val="151A3C"/>
                </a:solidFill>
              </a:rPr>
              <a:t>!</a:t>
            </a:r>
          </a:p>
        </p:txBody>
      </p:sp>
      <p:pic>
        <p:nvPicPr>
          <p:cNvPr id="4" name="Picture 3" descr="noun_Gear_133519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430"/>
          <a:stretch/>
        </p:blipFill>
        <p:spPr>
          <a:xfrm rot="15886454">
            <a:off x="221360" y="339094"/>
            <a:ext cx="5143500" cy="44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61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3688" y="3256230"/>
            <a:ext cx="4516987" cy="743749"/>
            <a:chOff x="2142051" y="2915297"/>
            <a:chExt cx="4516987" cy="743749"/>
          </a:xfrm>
        </p:grpSpPr>
        <p:pic>
          <p:nvPicPr>
            <p:cNvPr id="3" name="Picture 2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68332" y="1079841"/>
            <a:ext cx="1971509" cy="815405"/>
            <a:chOff x="2720805" y="1140326"/>
            <a:chExt cx="1971509" cy="649134"/>
          </a:xfrm>
        </p:grpSpPr>
        <p:pic>
          <p:nvPicPr>
            <p:cNvPr id="7" name="Picture 6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5" y="1140326"/>
              <a:ext cx="1971509" cy="64913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138300" y="1233494"/>
              <a:ext cx="1312118" cy="37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Github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69109" y="1079841"/>
            <a:ext cx="3084132" cy="758920"/>
            <a:chOff x="5934195" y="656942"/>
            <a:chExt cx="3084132" cy="758920"/>
          </a:xfrm>
        </p:grpSpPr>
        <p:pic>
          <p:nvPicPr>
            <p:cNvPr id="10" name="Picture 9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59156" y="809563"/>
              <a:ext cx="145424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CircleCI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95984" y="3180181"/>
            <a:ext cx="3734329" cy="883478"/>
            <a:chOff x="2420625" y="1140326"/>
            <a:chExt cx="3734329" cy="883478"/>
          </a:xfrm>
        </p:grpSpPr>
        <p:pic>
          <p:nvPicPr>
            <p:cNvPr id="13" name="Picture 12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420625" y="1140326"/>
              <a:ext cx="3643615" cy="88347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784452" y="1338157"/>
              <a:ext cx="337050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Maven Repository</a:t>
              </a:r>
            </a:p>
          </p:txBody>
        </p:sp>
      </p:grpSp>
      <p:cxnSp>
        <p:nvCxnSpPr>
          <p:cNvPr id="24" name="Straight Arrow Connector 23"/>
          <p:cNvCxnSpPr>
            <a:stCxn id="7" idx="1"/>
            <a:endCxn id="10" idx="1"/>
          </p:cNvCxnSpPr>
          <p:nvPr/>
        </p:nvCxnSpPr>
        <p:spPr>
          <a:xfrm flipV="1">
            <a:off x="3039841" y="1459301"/>
            <a:ext cx="2329268" cy="282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2"/>
            <a:endCxn id="13" idx="2"/>
          </p:cNvCxnSpPr>
          <p:nvPr/>
        </p:nvCxnSpPr>
        <p:spPr>
          <a:xfrm>
            <a:off x="6911175" y="1838761"/>
            <a:ext cx="6616" cy="134142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2"/>
            <a:endCxn id="3" idx="0"/>
          </p:cNvCxnSpPr>
          <p:nvPr/>
        </p:nvCxnSpPr>
        <p:spPr>
          <a:xfrm flipH="1">
            <a:off x="2572182" y="1838761"/>
            <a:ext cx="4338993" cy="141746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" idx="3"/>
            <a:endCxn id="13" idx="3"/>
          </p:cNvCxnSpPr>
          <p:nvPr/>
        </p:nvCxnSpPr>
        <p:spPr>
          <a:xfrm flipV="1">
            <a:off x="4830675" y="3621920"/>
            <a:ext cx="265309" cy="6185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5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inoculars_22637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59"/>
          <a:stretch/>
        </p:blipFill>
        <p:spPr>
          <a:xfrm>
            <a:off x="263013" y="453589"/>
            <a:ext cx="5143500" cy="43998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3827" y="1020573"/>
            <a:ext cx="3151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LOOKING </a:t>
            </a:r>
            <a:r>
              <a:rPr lang="en-US" sz="3600" dirty="0">
                <a:solidFill>
                  <a:srgbClr val="800000"/>
                </a:solidFill>
              </a:rPr>
              <a:t>AHEAD</a:t>
            </a:r>
          </a:p>
        </p:txBody>
      </p:sp>
    </p:spTree>
    <p:extLst>
      <p:ext uri="{BB962C8B-B14F-4D97-AF65-F5344CB8AC3E}">
        <p14:creationId xmlns:p14="http://schemas.microsoft.com/office/powerpoint/2010/main" val="535674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7396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BATCH</a:t>
            </a: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4.1.2.RELEASE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83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62568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BATCH</a:t>
            </a: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4.2.0.M2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68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7436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BATCH</a:t>
            </a: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4.2.0.RELEASE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64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256" y="0"/>
            <a:ext cx="10271198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2777" y="2351098"/>
            <a:ext cx="4124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ANY</a:t>
            </a:r>
            <a:r>
              <a:rPr lang="en-US" sz="4200" dirty="0"/>
              <a:t> </a:t>
            </a:r>
            <a:r>
              <a:rPr lang="en-US" sz="4200" dirty="0">
                <a:solidFill>
                  <a:schemeClr val="bg1"/>
                </a:solidFill>
              </a:rPr>
              <a:t>REPLICANTS</a:t>
            </a:r>
            <a:r>
              <a:rPr lang="en-US" sz="4200" dirty="0">
                <a:solidFill>
                  <a:srgbClr val="B9CDE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48992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27215" y="625938"/>
            <a:ext cx="8289571" cy="3891625"/>
            <a:chOff x="474675" y="446425"/>
            <a:chExt cx="8289571" cy="3891625"/>
          </a:xfrm>
        </p:grpSpPr>
        <p:sp>
          <p:nvSpPr>
            <p:cNvPr id="4" name="TextBox 3"/>
            <p:cNvSpPr txBox="1"/>
            <p:nvPr/>
          </p:nvSpPr>
          <p:spPr>
            <a:xfrm>
              <a:off x="4719549" y="890688"/>
              <a:ext cx="404469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PERFORMANCE</a:t>
              </a:r>
            </a:p>
          </p:txBody>
        </p:sp>
        <p:pic>
          <p:nvPicPr>
            <p:cNvPr id="2" name="Picture 1" descr="noun_performance_1246094.png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85"/>
            <a:stretch/>
          </p:blipFill>
          <p:spPr>
            <a:xfrm>
              <a:off x="474675" y="446425"/>
              <a:ext cx="4529627" cy="3891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2654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08805" y="695545"/>
            <a:ext cx="7726390" cy="3752411"/>
            <a:chOff x="653329" y="564500"/>
            <a:chExt cx="7726390" cy="3752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biLevel thresh="50000"/>
              <a:alphaModFix amt="20000"/>
            </a:blip>
            <a:stretch>
              <a:fillRect/>
            </a:stretch>
          </p:blipFill>
          <p:spPr>
            <a:xfrm>
              <a:off x="653329" y="564500"/>
              <a:ext cx="3752411" cy="37524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742227" y="1766161"/>
              <a:ext cx="3637492" cy="1349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>
                  <a:solidFill>
                    <a:srgbClr val="1B2D0C"/>
                  </a:solidFill>
                  <a:latin typeface="Helvetica Neue Bold Condensed"/>
                  <a:cs typeface="Helvetica Neue Bold Condensed"/>
                </a:rPr>
                <a:t>METRICS VIA 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MICROMETER</a:t>
              </a:r>
              <a:endPara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14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37BCF-F9EF-E34A-AD1F-2A6AF573DB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67449"/>
          <a:stretch/>
        </p:blipFill>
        <p:spPr>
          <a:xfrm>
            <a:off x="199559" y="310136"/>
            <a:ext cx="2801094" cy="4523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D0F71E-6858-E14A-A0ED-A73A52071CC8}"/>
              </a:ext>
            </a:extLst>
          </p:cNvPr>
          <p:cNvSpPr txBox="1"/>
          <p:nvPr/>
        </p:nvSpPr>
        <p:spPr>
          <a:xfrm>
            <a:off x="2564925" y="1749986"/>
            <a:ext cx="6126036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READING &amp; WRITING TO</a:t>
            </a:r>
          </a:p>
          <a:p>
            <a:pPr algn="r">
              <a:lnSpc>
                <a:spcPct val="80000"/>
              </a:lnSpc>
            </a:pPr>
            <a:r>
              <a:rPr lang="en-US" sz="77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APACHE KAFKA</a:t>
            </a:r>
            <a:endParaRPr lang="en-US" sz="77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497519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81380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CLOUD </a:t>
            </a: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 2.2</a:t>
            </a: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06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66143" y="1663809"/>
            <a:ext cx="29982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ACCESS TO</a:t>
            </a:r>
          </a:p>
          <a:p>
            <a:pPr algn="r">
              <a:lnSpc>
                <a:spcPct val="80000"/>
              </a:lnSpc>
            </a:pPr>
            <a:r>
              <a: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LOGS!</a:t>
            </a:r>
            <a:endParaRPr lang="en-US" sz="9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AA8EB0-4ED0-2F44-A965-AAFD692DAA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4563"/>
          <a:stretch/>
        </p:blipFill>
        <p:spPr>
          <a:xfrm rot="21246841">
            <a:off x="201341" y="441104"/>
            <a:ext cx="4890286" cy="417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949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5957" y="695545"/>
            <a:ext cx="7726390" cy="3752411"/>
            <a:chOff x="653329" y="564500"/>
            <a:chExt cx="7726390" cy="3752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biLevel thresh="50000"/>
              <a:alphaModFix amt="20000"/>
            </a:blip>
            <a:stretch>
              <a:fillRect/>
            </a:stretch>
          </p:blipFill>
          <p:spPr>
            <a:xfrm>
              <a:off x="653329" y="564500"/>
              <a:ext cx="3752411" cy="37524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95053" y="837770"/>
              <a:ext cx="184666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endPara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13232" y="1900875"/>
            <a:ext cx="46426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rgbClr val="FFFFFF"/>
                </a:solidFill>
              </a:rPr>
              <a:t>TASK METRICS</a:t>
            </a:r>
          </a:p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rgbClr val="1B2D0C"/>
                </a:solidFill>
              </a:rPr>
              <a:t>VIA MICROMETER</a:t>
            </a:r>
          </a:p>
        </p:txBody>
      </p:sp>
    </p:spTree>
    <p:extLst>
      <p:ext uri="{BB962C8B-B14F-4D97-AF65-F5344CB8AC3E}">
        <p14:creationId xmlns:p14="http://schemas.microsoft.com/office/powerpoint/2010/main" val="686529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66092" y="1540696"/>
            <a:ext cx="280685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8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STOP</a:t>
            </a:r>
          </a:p>
          <a:p>
            <a:pPr algn="ctr">
              <a:lnSpc>
                <a:spcPct val="80000"/>
              </a:lnSpc>
            </a:pPr>
            <a:r>
              <a:rPr lang="en-US" sz="8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TASKS</a:t>
            </a:r>
            <a:endParaRPr lang="en-US" sz="8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ADD2F3-A588-DB49-A036-C85A465D4B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4908"/>
          <a:stretch/>
        </p:blipFill>
        <p:spPr>
          <a:xfrm>
            <a:off x="0" y="383403"/>
            <a:ext cx="5143500" cy="437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482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noun_727288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-114865" y="488805"/>
            <a:ext cx="4790332" cy="4165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75467" y="1786919"/>
            <a:ext cx="34756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>
                <a:solidFill>
                  <a:srgbClr val="1B2D0C"/>
                </a:solidFill>
              </a:rPr>
              <a:t>REPOSITORY</a:t>
            </a:r>
          </a:p>
          <a:p>
            <a:pPr>
              <a:lnSpc>
                <a:spcPct val="80000"/>
              </a:lnSpc>
            </a:pPr>
            <a:r>
              <a:rPr lang="en-US" sz="7000" dirty="0">
                <a:solidFill>
                  <a:schemeClr val="bg1"/>
                </a:solidFill>
              </a:rPr>
              <a:t>CLEANUP</a:t>
            </a:r>
          </a:p>
        </p:txBody>
      </p:sp>
    </p:spTree>
    <p:extLst>
      <p:ext uri="{BB962C8B-B14F-4D97-AF65-F5344CB8AC3E}">
        <p14:creationId xmlns:p14="http://schemas.microsoft.com/office/powerpoint/2010/main" val="1705613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33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0860" y="2248585"/>
            <a:ext cx="6282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800000"/>
                </a:solidFill>
              </a:rPr>
              <a:t>HOVERBOARDS</a:t>
            </a:r>
            <a:r>
              <a:rPr lang="en-US" sz="3600" dirty="0"/>
              <a:t> OR </a:t>
            </a:r>
            <a:r>
              <a:rPr lang="en-US" sz="3600" dirty="0">
                <a:solidFill>
                  <a:srgbClr val="800000"/>
                </a:solidFill>
              </a:rPr>
              <a:t>FLYING CARS</a:t>
            </a:r>
            <a:r>
              <a:rPr lang="en-US" sz="3600" dirty="0"/>
              <a:t>?</a:t>
            </a:r>
          </a:p>
        </p:txBody>
      </p:sp>
      <p:pic>
        <p:nvPicPr>
          <p:cNvPr id="3" name="Picture 2" descr="noun_futuristic car_86000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7" b="23130"/>
          <a:stretch/>
        </p:blipFill>
        <p:spPr>
          <a:xfrm rot="20848693">
            <a:off x="4724336" y="-36737"/>
            <a:ext cx="3217249" cy="2217733"/>
          </a:xfrm>
          <a:prstGeom prst="rect">
            <a:avLst/>
          </a:prstGeom>
        </p:spPr>
      </p:pic>
      <p:pic>
        <p:nvPicPr>
          <p:cNvPr id="4" name="Picture 3" descr="noun_Skateboard_189967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37"/>
          <a:stretch/>
        </p:blipFill>
        <p:spPr>
          <a:xfrm flipH="1">
            <a:off x="376404" y="2894916"/>
            <a:ext cx="2508068" cy="19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75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69090" y="3893298"/>
            <a:ext cx="4005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SELF LACING</a:t>
            </a:r>
            <a:r>
              <a:rPr lang="en-US" sz="3600" dirty="0"/>
              <a:t> SHOES!</a:t>
            </a:r>
          </a:p>
        </p:txBody>
      </p:sp>
    </p:spTree>
    <p:extLst>
      <p:ext uri="{BB962C8B-B14F-4D97-AF65-F5344CB8AC3E}">
        <p14:creationId xmlns:p14="http://schemas.microsoft.com/office/powerpoint/2010/main" val="3002006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3-04 at 3.27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98" y="0"/>
            <a:ext cx="62654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8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544" y="2073152"/>
            <a:ext cx="6118394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/>
              <a:t>ALL THESE </a:t>
            </a:r>
            <a:r>
              <a:rPr lang="en-US" sz="3600" dirty="0">
                <a:solidFill>
                  <a:srgbClr val="800000"/>
                </a:solidFill>
              </a:rPr>
              <a:t>AMAZING THINGS</a:t>
            </a:r>
          </a:p>
          <a:p>
            <a:pPr>
              <a:lnSpc>
                <a:spcPct val="80000"/>
              </a:lnSpc>
            </a:pPr>
            <a:r>
              <a:rPr lang="en-US" sz="3600" dirty="0"/>
              <a:t>THE </a:t>
            </a:r>
            <a:r>
              <a:rPr lang="en-US" sz="3600" dirty="0">
                <a:solidFill>
                  <a:srgbClr val="800000"/>
                </a:solidFill>
              </a:rPr>
              <a:t>FUTURE</a:t>
            </a:r>
            <a:r>
              <a:rPr lang="en-US" sz="3600" dirty="0"/>
              <a:t> HAS BROUGHT US</a:t>
            </a:r>
            <a:r>
              <a:rPr lang="mr-IN" sz="3600" dirty="0"/>
              <a:t>…</a:t>
            </a:r>
            <a:endParaRPr lang="en-US" sz="3600" dirty="0"/>
          </a:p>
        </p:txBody>
      </p:sp>
      <p:pic>
        <p:nvPicPr>
          <p:cNvPr id="3" name="Picture 2" descr="noun_Party_1790480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12"/>
          <a:stretch/>
        </p:blipFill>
        <p:spPr>
          <a:xfrm>
            <a:off x="4314834" y="408227"/>
            <a:ext cx="5143500" cy="44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80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rtrayal-89189_19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20491" cy="51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37599"/>
      </p:ext>
    </p:extLst>
  </p:cSld>
  <p:clrMapOvr>
    <a:masterClrMapping/>
  </p:clrMapOvr>
</p:sld>
</file>

<file path=ppt/theme/theme1.xml><?xml version="1.0" encoding="utf-8"?>
<a:theme xmlns:a="http://schemas.openxmlformats.org/drawingml/2006/main" name="Michaels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Green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u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Rust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Diagram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MichaelsTemplate.potx</Template>
  <TotalTime>31692</TotalTime>
  <Words>458</Words>
  <Application>Microsoft Macintosh PowerPoint</Application>
  <PresentationFormat>On-screen Show (16:9)</PresentationFormat>
  <Paragraphs>117</Paragraphs>
  <Slides>48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Arial</vt:lpstr>
      <vt:lpstr>Calibri</vt:lpstr>
      <vt:lpstr>FFF Tusj Bold</vt:lpstr>
      <vt:lpstr>Helvetica Neue Bold Condensed</vt:lpstr>
      <vt:lpstr>Helvetica Neue Condensed Bold</vt:lpstr>
      <vt:lpstr>MichaelsTemplate</vt:lpstr>
      <vt:lpstr>Green Slide</vt:lpstr>
      <vt:lpstr>White Slide</vt:lpstr>
      <vt:lpstr>Blue Slide</vt:lpstr>
      <vt:lpstr>RustMaster</vt:lpstr>
      <vt:lpstr>Diagram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800</cp:revision>
  <dcterms:created xsi:type="dcterms:W3CDTF">2014-08-22T16:39:37Z</dcterms:created>
  <dcterms:modified xsi:type="dcterms:W3CDTF">2019-07-10T15:19:11Z</dcterms:modified>
</cp:coreProperties>
</file>